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M Sans Bold" panose="020B0604020202020204" charset="0"/>
      <p:regular r:id="rId13"/>
    </p:embeddedFont>
    <p:embeddedFont>
      <p:font typeface="Open Sans Extra Bold" panose="020B0604020202020204" charset="0"/>
      <p:regular r:id="rId14"/>
    </p:embeddedFont>
    <p:embeddedFont>
      <p:font typeface="Poppins" panose="00000500000000000000" pitchFamily="2" charset="0"/>
      <p:regular r:id="rId15"/>
    </p:embeddedFont>
    <p:embeddedFont>
      <p:font typeface="Poppi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63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47857" y="1498074"/>
            <a:ext cx="8658858" cy="4828574"/>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rPr>
              <a:t>APPOINMENT BOOKING SYSTEM</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6" name="TextBox 16"/>
          <p:cNvSpPr txBox="1"/>
          <p:nvPr/>
        </p:nvSpPr>
        <p:spPr>
          <a:xfrm>
            <a:off x="2648349" y="6630974"/>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rPr>
              <a:t>By : TUSHAR MAKAVANA</a:t>
            </a:r>
          </a:p>
        </p:txBody>
      </p:sp>
      <p:grpSp>
        <p:nvGrpSpPr>
          <p:cNvPr id="17" name="Group 17"/>
          <p:cNvGrpSpPr>
            <a:grpSpLocks noChangeAspect="1"/>
          </p:cNvGrpSpPr>
          <p:nvPr/>
        </p:nvGrpSpPr>
        <p:grpSpPr>
          <a:xfrm>
            <a:off x="8471305" y="3200192"/>
            <a:ext cx="10031163" cy="5753754"/>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849" r="-849"/>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2911600" y="7183456"/>
            <a:ext cx="3296071" cy="1434240"/>
            <a:chOff x="0" y="0"/>
            <a:chExt cx="922973" cy="401619"/>
          </a:xfrm>
        </p:grpSpPr>
        <p:sp>
          <p:nvSpPr>
            <p:cNvPr id="9" name="Freeform 9"/>
            <p:cNvSpPr/>
            <p:nvPr/>
          </p:nvSpPr>
          <p:spPr>
            <a:xfrm>
              <a:off x="0" y="0"/>
              <a:ext cx="922973" cy="401619"/>
            </a:xfrm>
            <a:custGeom>
              <a:avLst/>
              <a:gdLst/>
              <a:ahLst/>
              <a:cxnLst/>
              <a:rect l="l" t="t" r="r" b="b"/>
              <a:pathLst>
                <a:path w="922973" h="401619">
                  <a:moveTo>
                    <a:pt x="0" y="0"/>
                  </a:moveTo>
                  <a:lnTo>
                    <a:pt x="922973" y="0"/>
                  </a:lnTo>
                  <a:lnTo>
                    <a:pt x="922973" y="401619"/>
                  </a:lnTo>
                  <a:lnTo>
                    <a:pt x="0" y="401619"/>
                  </a:lnTo>
                  <a:close/>
                </a:path>
              </a:pathLst>
            </a:custGeom>
            <a:solidFill>
              <a:srgbClr val="145DA0"/>
            </a:solidFill>
            <a:ln cap="sq">
              <a:noFill/>
              <a:prstDash val="solid"/>
              <a:miter/>
            </a:ln>
          </p:spPr>
        </p:sp>
        <p:sp>
          <p:nvSpPr>
            <p:cNvPr id="10" name="TextBox 10"/>
            <p:cNvSpPr txBox="1"/>
            <p:nvPr/>
          </p:nvSpPr>
          <p:spPr>
            <a:xfrm>
              <a:off x="0" y="-38100"/>
              <a:ext cx="922973" cy="439719"/>
            </a:xfrm>
            <a:prstGeom prst="rect">
              <a:avLst/>
            </a:prstGeom>
          </p:spPr>
          <p:txBody>
            <a:bodyPr lIns="50800" tIns="50800" rIns="50800" bIns="50800" rtlCol="0" anchor="ctr"/>
            <a:lstStyle/>
            <a:p>
              <a:pPr marL="0" lvl="0" indent="0" algn="ctr">
                <a:lnSpc>
                  <a:spcPts val="3359"/>
                </a:lnSpc>
                <a:spcBef>
                  <a:spcPct val="0"/>
                </a:spcBef>
              </a:pPr>
              <a:r>
                <a:rPr lang="en-US" sz="2399">
                  <a:solidFill>
                    <a:srgbClr val="FFFFFF"/>
                  </a:solidFill>
                  <a:latin typeface="Open Sans Extra Bold"/>
                </a:rPr>
                <a:t>Add Services</a:t>
              </a:r>
            </a:p>
          </p:txBody>
        </p:sp>
      </p:grpSp>
      <p:grpSp>
        <p:nvGrpSpPr>
          <p:cNvPr id="11" name="Group 11"/>
          <p:cNvGrpSpPr/>
          <p:nvPr/>
        </p:nvGrpSpPr>
        <p:grpSpPr>
          <a:xfrm>
            <a:off x="11786525" y="7183456"/>
            <a:ext cx="3296071" cy="1434240"/>
            <a:chOff x="0" y="0"/>
            <a:chExt cx="922973" cy="401619"/>
          </a:xfrm>
        </p:grpSpPr>
        <p:sp>
          <p:nvSpPr>
            <p:cNvPr id="12" name="Freeform 12"/>
            <p:cNvSpPr/>
            <p:nvPr/>
          </p:nvSpPr>
          <p:spPr>
            <a:xfrm>
              <a:off x="0" y="0"/>
              <a:ext cx="922973" cy="401619"/>
            </a:xfrm>
            <a:custGeom>
              <a:avLst/>
              <a:gdLst/>
              <a:ahLst/>
              <a:cxnLst/>
              <a:rect l="l" t="t" r="r" b="b"/>
              <a:pathLst>
                <a:path w="922973" h="401619">
                  <a:moveTo>
                    <a:pt x="0" y="0"/>
                  </a:moveTo>
                  <a:lnTo>
                    <a:pt x="922973" y="0"/>
                  </a:lnTo>
                  <a:lnTo>
                    <a:pt x="922973" y="401619"/>
                  </a:lnTo>
                  <a:lnTo>
                    <a:pt x="0" y="401619"/>
                  </a:lnTo>
                  <a:close/>
                </a:path>
              </a:pathLst>
            </a:custGeom>
            <a:solidFill>
              <a:srgbClr val="145DA0"/>
            </a:solidFill>
            <a:ln cap="sq">
              <a:noFill/>
              <a:prstDash val="solid"/>
              <a:miter/>
            </a:ln>
          </p:spPr>
        </p:sp>
        <p:sp>
          <p:nvSpPr>
            <p:cNvPr id="13" name="TextBox 13"/>
            <p:cNvSpPr txBox="1"/>
            <p:nvPr/>
          </p:nvSpPr>
          <p:spPr>
            <a:xfrm>
              <a:off x="0" y="-38100"/>
              <a:ext cx="922973" cy="439719"/>
            </a:xfrm>
            <a:prstGeom prst="rect">
              <a:avLst/>
            </a:prstGeom>
          </p:spPr>
          <p:txBody>
            <a:bodyPr lIns="50800" tIns="50800" rIns="50800" bIns="50800" rtlCol="0" anchor="ctr"/>
            <a:lstStyle/>
            <a:p>
              <a:pPr marL="0" lvl="0" indent="0" algn="ctr">
                <a:lnSpc>
                  <a:spcPts val="3359"/>
                </a:lnSpc>
                <a:spcBef>
                  <a:spcPct val="0"/>
                </a:spcBef>
              </a:pPr>
              <a:r>
                <a:rPr lang="en-US" sz="2399">
                  <a:solidFill>
                    <a:srgbClr val="FFFFFF"/>
                  </a:solidFill>
                  <a:latin typeface="Open Sans Extra Bold"/>
                </a:rPr>
                <a:t>Manage Appointment</a:t>
              </a:r>
            </a:p>
          </p:txBody>
        </p:sp>
      </p:grpSp>
      <p:sp>
        <p:nvSpPr>
          <p:cNvPr id="14" name="Freeform 14"/>
          <p:cNvSpPr/>
          <p:nvPr/>
        </p:nvSpPr>
        <p:spPr>
          <a:xfrm>
            <a:off x="324516" y="2873183"/>
            <a:ext cx="8485989" cy="3976488"/>
          </a:xfrm>
          <a:custGeom>
            <a:avLst/>
            <a:gdLst/>
            <a:ahLst/>
            <a:cxnLst/>
            <a:rect l="l" t="t" r="r" b="b"/>
            <a:pathLst>
              <a:path w="8485989" h="3976488">
                <a:moveTo>
                  <a:pt x="0" y="0"/>
                </a:moveTo>
                <a:lnTo>
                  <a:pt x="8485990" y="0"/>
                </a:lnTo>
                <a:lnTo>
                  <a:pt x="8485990" y="3976487"/>
                </a:lnTo>
                <a:lnTo>
                  <a:pt x="0" y="3976487"/>
                </a:lnTo>
                <a:lnTo>
                  <a:pt x="0" y="0"/>
                </a:lnTo>
                <a:close/>
              </a:path>
            </a:pathLst>
          </a:custGeom>
          <a:blipFill>
            <a:blip r:embed="rId2"/>
            <a:stretch>
              <a:fillRect r="-57992" b="-54946"/>
            </a:stretch>
          </a:blipFill>
        </p:spPr>
      </p:sp>
      <p:sp>
        <p:nvSpPr>
          <p:cNvPr id="15" name="Freeform 15"/>
          <p:cNvSpPr/>
          <p:nvPr/>
        </p:nvSpPr>
        <p:spPr>
          <a:xfrm>
            <a:off x="9890414" y="2873183"/>
            <a:ext cx="8397586" cy="3976488"/>
          </a:xfrm>
          <a:custGeom>
            <a:avLst/>
            <a:gdLst/>
            <a:ahLst/>
            <a:cxnLst/>
            <a:rect l="l" t="t" r="r" b="b"/>
            <a:pathLst>
              <a:path w="8397586" h="3976488">
                <a:moveTo>
                  <a:pt x="0" y="0"/>
                </a:moveTo>
                <a:lnTo>
                  <a:pt x="8397586" y="0"/>
                </a:lnTo>
                <a:lnTo>
                  <a:pt x="8397586" y="3976487"/>
                </a:lnTo>
                <a:lnTo>
                  <a:pt x="0" y="3976487"/>
                </a:lnTo>
                <a:lnTo>
                  <a:pt x="0" y="0"/>
                </a:lnTo>
                <a:close/>
              </a:path>
            </a:pathLst>
          </a:custGeom>
          <a:blipFill>
            <a:blip r:embed="rId3"/>
            <a:stretch>
              <a:fillRect l="-1060" r="-62206"/>
            </a:stretch>
          </a:blipFill>
        </p:spPr>
      </p:sp>
      <p:sp>
        <p:nvSpPr>
          <p:cNvPr id="16" name="TextBox 16"/>
          <p:cNvSpPr txBox="1"/>
          <p:nvPr/>
        </p:nvSpPr>
        <p:spPr>
          <a:xfrm>
            <a:off x="5506781" y="1446754"/>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PROJECT</a:t>
            </a:r>
          </a:p>
        </p:txBody>
      </p:sp>
      <p:sp>
        <p:nvSpPr>
          <p:cNvPr id="17" name="TextBox 17"/>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Aaron Loeb</a:t>
            </a:r>
          </a:p>
        </p:txBody>
      </p:sp>
      <p:sp>
        <p:nvSpPr>
          <p:cNvPr id="18" name="TextBox 18"/>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Olivia Wilson</a:t>
            </a:r>
          </a:p>
        </p:txBody>
      </p:sp>
      <p:sp>
        <p:nvSpPr>
          <p:cNvPr id="19" name="AutoShape 19"/>
          <p:cNvSpPr/>
          <p:nvPr/>
        </p:nvSpPr>
        <p:spPr>
          <a:xfrm>
            <a:off x="9163050" y="2938330"/>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rPr>
              <a:t>THANK YOU!</a:t>
            </a:r>
          </a:p>
        </p:txBody>
      </p:sp>
      <p:grpSp>
        <p:nvGrpSpPr>
          <p:cNvPr id="3" name="Group 3"/>
          <p:cNvGrpSpPr>
            <a:grpSpLocks noChangeAspect="1"/>
          </p:cNvGrpSpPr>
          <p:nvPr/>
        </p:nvGrpSpPr>
        <p:grpSpPr>
          <a:xfrm>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38887" r="223" b="-38887"/>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768871" y="651726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8" name="Group 8"/>
          <p:cNvGrpSpPr/>
          <p:nvPr/>
        </p:nvGrpSpPr>
        <p:grpSpPr>
          <a:xfrm>
            <a:off x="12398912" y="0"/>
            <a:ext cx="5889088" cy="1832927"/>
            <a:chOff x="0" y="0"/>
            <a:chExt cx="1551036" cy="482746"/>
          </a:xfrm>
        </p:grpSpPr>
        <p:sp>
          <p:nvSpPr>
            <p:cNvPr id="9" name="Freeform 9"/>
            <p:cNvSpPr/>
            <p:nvPr/>
          </p:nvSpPr>
          <p:spPr>
            <a:xfrm>
              <a:off x="0" y="0"/>
              <a:ext cx="1551036" cy="482746"/>
            </a:xfrm>
            <a:custGeom>
              <a:avLst/>
              <a:gdLst/>
              <a:ahLst/>
              <a:cxnLst/>
              <a:rect l="l" t="t" r="r" b="b"/>
              <a:pathLst>
                <a:path w="1551036" h="482746">
                  <a:moveTo>
                    <a:pt x="0" y="0"/>
                  </a:moveTo>
                  <a:lnTo>
                    <a:pt x="1551036" y="0"/>
                  </a:lnTo>
                  <a:lnTo>
                    <a:pt x="1551036" y="482746"/>
                  </a:lnTo>
                  <a:lnTo>
                    <a:pt x="0" y="482746"/>
                  </a:lnTo>
                  <a:close/>
                </a:path>
              </a:pathLst>
            </a:custGeom>
            <a:solidFill>
              <a:srgbClr val="5B98BA"/>
            </a:solidFill>
            <a:ln cap="sq">
              <a:noFill/>
              <a:prstDash val="solid"/>
              <a:miter/>
            </a:ln>
          </p:spPr>
        </p:sp>
        <p:sp>
          <p:nvSpPr>
            <p:cNvPr id="10" name="TextBox 10"/>
            <p:cNvSpPr txBox="1"/>
            <p:nvPr/>
          </p:nvSpPr>
          <p:spPr>
            <a:xfrm>
              <a:off x="0" y="-38100"/>
              <a:ext cx="1551036" cy="52084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398912" y="8454073"/>
            <a:ext cx="5889088" cy="1832927"/>
            <a:chOff x="0" y="0"/>
            <a:chExt cx="1551036" cy="482746"/>
          </a:xfrm>
        </p:grpSpPr>
        <p:sp>
          <p:nvSpPr>
            <p:cNvPr id="12" name="Freeform 12"/>
            <p:cNvSpPr/>
            <p:nvPr/>
          </p:nvSpPr>
          <p:spPr>
            <a:xfrm>
              <a:off x="0" y="0"/>
              <a:ext cx="1551036" cy="482746"/>
            </a:xfrm>
            <a:custGeom>
              <a:avLst/>
              <a:gdLst/>
              <a:ahLst/>
              <a:cxnLst/>
              <a:rect l="l" t="t" r="r" b="b"/>
              <a:pathLst>
                <a:path w="1551036" h="482746">
                  <a:moveTo>
                    <a:pt x="0" y="0"/>
                  </a:moveTo>
                  <a:lnTo>
                    <a:pt x="1551036" y="0"/>
                  </a:lnTo>
                  <a:lnTo>
                    <a:pt x="1551036" y="482746"/>
                  </a:lnTo>
                  <a:lnTo>
                    <a:pt x="0" y="482746"/>
                  </a:lnTo>
                  <a:close/>
                </a:path>
              </a:pathLst>
            </a:custGeom>
            <a:solidFill>
              <a:srgbClr val="5B98BA"/>
            </a:solidFill>
            <a:ln cap="sq">
              <a:noFill/>
              <a:prstDash val="solid"/>
              <a:miter/>
            </a:ln>
          </p:spPr>
        </p:sp>
        <p:sp>
          <p:nvSpPr>
            <p:cNvPr id="13" name="TextBox 13"/>
            <p:cNvSpPr txBox="1"/>
            <p:nvPr/>
          </p:nvSpPr>
          <p:spPr>
            <a:xfrm>
              <a:off x="0" y="-38100"/>
              <a:ext cx="1551036" cy="52084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7">
              <a:alphaModFix amt="20999"/>
              <a:extLst>
                <a:ext uri="{96DAC541-7B7A-43D3-8B79-37D633B846F1}">
                  <asvg:svgBlip xmlns:asvg="http://schemas.microsoft.com/office/drawing/2016/SVG/main" r:embed="rId8"/>
                </a:ext>
              </a:extLst>
            </a:blip>
            <a:stretch>
              <a:fillRect/>
            </a:stretch>
          </a:blipFill>
        </p:spPr>
      </p:sp>
      <p:sp>
        <p:nvSpPr>
          <p:cNvPr id="15" name="Freeform 15"/>
          <p:cNvSpPr/>
          <p:nvPr/>
        </p:nvSpPr>
        <p:spPr>
          <a:xfrm>
            <a:off x="12398912" y="1832927"/>
            <a:ext cx="5889088" cy="6621145"/>
          </a:xfrm>
          <a:custGeom>
            <a:avLst/>
            <a:gdLst/>
            <a:ahLst/>
            <a:cxnLst/>
            <a:rect l="l" t="t" r="r" b="b"/>
            <a:pathLst>
              <a:path w="5889088" h="6621145">
                <a:moveTo>
                  <a:pt x="0" y="0"/>
                </a:moveTo>
                <a:lnTo>
                  <a:pt x="5889088" y="0"/>
                </a:lnTo>
                <a:lnTo>
                  <a:pt x="5889088" y="6621146"/>
                </a:lnTo>
                <a:lnTo>
                  <a:pt x="0" y="6621146"/>
                </a:lnTo>
                <a:lnTo>
                  <a:pt x="0" y="0"/>
                </a:lnTo>
                <a:close/>
              </a:path>
            </a:pathLst>
          </a:custGeom>
          <a:blipFill>
            <a:blip r:embed="rId9"/>
            <a:stretch>
              <a:fillRect l="-54009" r="-45867"/>
            </a:stretch>
          </a:blipFill>
        </p:spPr>
      </p:sp>
      <p:sp>
        <p:nvSpPr>
          <p:cNvPr id="16" name="TextBox 16"/>
          <p:cNvSpPr txBox="1"/>
          <p:nvPr/>
        </p:nvSpPr>
        <p:spPr>
          <a:xfrm>
            <a:off x="5736916" y="4723541"/>
            <a:ext cx="3747646" cy="515647"/>
          </a:xfrm>
          <a:prstGeom prst="rect">
            <a:avLst/>
          </a:prstGeom>
        </p:spPr>
        <p:txBody>
          <a:bodyPr lIns="0" tIns="0" rIns="0" bIns="0" rtlCol="0" anchor="t">
            <a:spAutoFit/>
          </a:bodyPr>
          <a:lstStyle/>
          <a:p>
            <a:pPr marL="0" lvl="1" indent="0" algn="l">
              <a:lnSpc>
                <a:spcPts val="4050"/>
              </a:lnSpc>
              <a:spcBef>
                <a:spcPct val="0"/>
              </a:spcBef>
            </a:pPr>
            <a:r>
              <a:rPr lang="en-US" sz="2893" spc="-57">
                <a:solidFill>
                  <a:srgbClr val="145DA0"/>
                </a:solidFill>
                <a:latin typeface="Poppins Bold"/>
              </a:rPr>
              <a:t>Tushar Makavana</a:t>
            </a:r>
          </a:p>
        </p:txBody>
      </p:sp>
      <p:sp>
        <p:nvSpPr>
          <p:cNvPr id="17" name="TextBox 17"/>
          <p:cNvSpPr txBox="1"/>
          <p:nvPr/>
        </p:nvSpPr>
        <p:spPr>
          <a:xfrm>
            <a:off x="5763347" y="5250366"/>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a:solidFill>
                  <a:srgbClr val="145DA0"/>
                </a:solidFill>
                <a:latin typeface="Poppins"/>
              </a:rPr>
              <a:t>Front-end  Developer</a:t>
            </a:r>
          </a:p>
        </p:txBody>
      </p:sp>
      <p:sp>
        <p:nvSpPr>
          <p:cNvPr id="18" name="TextBox 18"/>
          <p:cNvSpPr txBox="1"/>
          <p:nvPr/>
        </p:nvSpPr>
        <p:spPr>
          <a:xfrm>
            <a:off x="6314224" y="6396943"/>
            <a:ext cx="3788059" cy="639817"/>
          </a:xfrm>
          <a:prstGeom prst="rect">
            <a:avLst/>
          </a:prstGeom>
        </p:spPr>
        <p:txBody>
          <a:bodyPr lIns="0" tIns="0" rIns="0" bIns="0" rtlCol="0" anchor="t">
            <a:spAutoFit/>
          </a:bodyPr>
          <a:lstStyle/>
          <a:p>
            <a:pPr marL="0" lvl="1" indent="0" algn="l">
              <a:lnSpc>
                <a:spcPts val="2534"/>
              </a:lnSpc>
              <a:spcBef>
                <a:spcPct val="0"/>
              </a:spcBef>
            </a:pPr>
            <a:r>
              <a:rPr lang="en-US" sz="1810" spc="-36" dirty="0">
                <a:solidFill>
                  <a:srgbClr val="145DA0"/>
                </a:solidFill>
                <a:latin typeface="Poppins"/>
              </a:rPr>
              <a:t>53, Surbhi Society , New Naroda , Ahmedabad</a:t>
            </a:r>
          </a:p>
        </p:txBody>
      </p:sp>
      <p:sp>
        <p:nvSpPr>
          <p:cNvPr id="19" name="TextBox 19"/>
          <p:cNvSpPr txBox="1"/>
          <p:nvPr/>
        </p:nvSpPr>
        <p:spPr>
          <a:xfrm>
            <a:off x="6273438" y="5761462"/>
            <a:ext cx="3559508"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rPr>
              <a:t>9737675658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294504" y="-315404"/>
            <a:ext cx="7187591" cy="10917809"/>
            <a:chOff x="0" y="0"/>
            <a:chExt cx="1893028" cy="2875472"/>
          </a:xfrm>
        </p:grpSpPr>
        <p:sp>
          <p:nvSpPr>
            <p:cNvPr id="3" name="Freeform 3"/>
            <p:cNvSpPr/>
            <p:nvPr/>
          </p:nvSpPr>
          <p:spPr>
            <a:xfrm>
              <a:off x="0" y="0"/>
              <a:ext cx="1893028" cy="2875472"/>
            </a:xfrm>
            <a:custGeom>
              <a:avLst/>
              <a:gdLst/>
              <a:ahLst/>
              <a:cxnLst/>
              <a:rect l="l" t="t" r="r" b="b"/>
              <a:pathLst>
                <a:path w="1893028" h="2875472">
                  <a:moveTo>
                    <a:pt x="0" y="0"/>
                  </a:moveTo>
                  <a:lnTo>
                    <a:pt x="1893028" y="0"/>
                  </a:lnTo>
                  <a:lnTo>
                    <a:pt x="1893028" y="2875472"/>
                  </a:lnTo>
                  <a:lnTo>
                    <a:pt x="0" y="2875472"/>
                  </a:lnTo>
                  <a:close/>
                </a:path>
              </a:pathLst>
            </a:custGeom>
            <a:solidFill>
              <a:srgbClr val="145DA0"/>
            </a:solidFill>
            <a:ln cap="sq">
              <a:noFill/>
              <a:prstDash val="solid"/>
              <a:miter/>
            </a:ln>
          </p:spPr>
        </p:sp>
        <p:sp>
          <p:nvSpPr>
            <p:cNvPr id="4" name="TextBox 4"/>
            <p:cNvSpPr txBox="1"/>
            <p:nvPr/>
          </p:nvSpPr>
          <p:spPr>
            <a:xfrm>
              <a:off x="0" y="-38100"/>
              <a:ext cx="1893028"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1499731" y="1774482"/>
            <a:ext cx="6781997" cy="7896958"/>
          </a:xfrm>
          <a:custGeom>
            <a:avLst/>
            <a:gdLst/>
            <a:ahLst/>
            <a:cxnLst/>
            <a:rect l="l" t="t" r="r" b="b"/>
            <a:pathLst>
              <a:path w="6781997" h="7896958">
                <a:moveTo>
                  <a:pt x="0" y="0"/>
                </a:moveTo>
                <a:lnTo>
                  <a:pt x="6781997" y="0"/>
                </a:lnTo>
                <a:lnTo>
                  <a:pt x="6781997" y="7896958"/>
                </a:lnTo>
                <a:lnTo>
                  <a:pt x="0" y="7896958"/>
                </a:lnTo>
                <a:lnTo>
                  <a:pt x="0" y="0"/>
                </a:lnTo>
                <a:close/>
              </a:path>
            </a:pathLst>
          </a:custGeom>
          <a:blipFill>
            <a:blip r:embed="rId4"/>
            <a:stretch>
              <a:fillRect l="-9763" r="-9844" b="-2721"/>
            </a:stretch>
          </a:blipFill>
        </p:spPr>
      </p:sp>
      <p:sp>
        <p:nvSpPr>
          <p:cNvPr id="16" name="TextBox 16"/>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rPr>
              <a:t>Overview</a:t>
            </a:r>
          </a:p>
        </p:txBody>
      </p:sp>
      <p:sp>
        <p:nvSpPr>
          <p:cNvPr id="17" name="TextBox 17"/>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Introduction</a:t>
            </a:r>
          </a:p>
        </p:txBody>
      </p:sp>
      <p:sp>
        <p:nvSpPr>
          <p:cNvPr id="18" name="TextBox 18"/>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Key Features</a:t>
            </a:r>
          </a:p>
        </p:txBody>
      </p:sp>
      <p:sp>
        <p:nvSpPr>
          <p:cNvPr id="19" name="TextBox 19"/>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User Benefits</a:t>
            </a:r>
          </a:p>
        </p:txBody>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Concept</a:t>
            </a:r>
          </a:p>
        </p:txBody>
      </p:sp>
      <p:sp>
        <p:nvSpPr>
          <p:cNvPr id="21" name="TextBox 21"/>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Admin Panel</a:t>
            </a:r>
          </a:p>
        </p:txBody>
      </p:sp>
      <p:sp>
        <p:nvSpPr>
          <p:cNvPr id="22" name="TextBox 22"/>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User Privacy</a:t>
            </a:r>
          </a:p>
        </p:txBody>
      </p:sp>
      <p:sp>
        <p:nvSpPr>
          <p:cNvPr id="23" name="TextBox 23"/>
          <p:cNvSpPr txBox="1"/>
          <p:nvPr/>
        </p:nvSpPr>
        <p:spPr>
          <a:xfrm>
            <a:off x="3663160" y="714945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2897844"/>
          </a:xfrm>
          <a:prstGeom prst="rect">
            <a:avLst/>
          </a:prstGeom>
        </p:spPr>
        <p:txBody>
          <a:bodyPr lIns="0" tIns="0" rIns="0" bIns="0" rtlCol="0" anchor="t">
            <a:spAutoFit/>
          </a:bodyPr>
          <a:lstStyle/>
          <a:p>
            <a:pPr algn="ctr">
              <a:lnSpc>
                <a:spcPts val="3288"/>
              </a:lnSpc>
            </a:pPr>
            <a:r>
              <a:rPr lang="en-US" sz="2348" spc="-46">
                <a:solidFill>
                  <a:srgbClr val="FDFDFD"/>
                </a:solidFill>
                <a:latin typeface="Poppins"/>
              </a:rPr>
              <a:t>Our project addresses this need by introducing a streamlined Appointment Booking System developed using React.js, coupled with CRUD (Create, Read, Update, Delete) operations. </a:t>
            </a:r>
          </a:p>
          <a:p>
            <a:pPr algn="ctr">
              <a:lnSpc>
                <a:spcPts val="3288"/>
              </a:lnSpc>
            </a:pPr>
            <a:r>
              <a:rPr lang="en-US" sz="2348" spc="-46">
                <a:solidFill>
                  <a:srgbClr val="FDFDFD"/>
                </a:solidFill>
                <a:latin typeface="Poppins"/>
              </a:rPr>
              <a:t>With its intuitive interface, robust functionality, and focus on efficiency and security, our system empowers clinics to deliver exceptional healthcare services while optimizing their operational workflow.</a:t>
            </a:r>
          </a:p>
          <a:p>
            <a:pPr algn="ctr">
              <a:lnSpc>
                <a:spcPts val="3288"/>
              </a:lnSpc>
              <a:spcBef>
                <a:spcPct val="0"/>
              </a:spcBef>
            </a:pPr>
            <a:endParaRPr lang="en-US" sz="2348" spc="-46">
              <a:solidFill>
                <a:srgbClr val="FDFDFD"/>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a:stretch>
            </a:blipFill>
          </p:spPr>
        </p:sp>
      </p:grpSp>
      <p:grpSp>
        <p:nvGrpSpPr>
          <p:cNvPr id="11" name="Group 11"/>
          <p:cNvGrpSpPr/>
          <p:nvPr/>
        </p:nvGrpSpPr>
        <p:grpSpPr>
          <a:xfrm>
            <a:off x="3193718" y="8520670"/>
            <a:ext cx="2387368" cy="1053752"/>
            <a:chOff x="0" y="0"/>
            <a:chExt cx="872638" cy="385170"/>
          </a:xfrm>
        </p:grpSpPr>
        <p:sp>
          <p:nvSpPr>
            <p:cNvPr id="12" name="Freeform 12"/>
            <p:cNvSpPr/>
            <p:nvPr/>
          </p:nvSpPr>
          <p:spPr>
            <a:xfrm>
              <a:off x="0" y="0"/>
              <a:ext cx="872638" cy="385170"/>
            </a:xfrm>
            <a:custGeom>
              <a:avLst/>
              <a:gdLst/>
              <a:ahLst/>
              <a:cxnLst/>
              <a:rect l="l" t="t" r="r" b="b"/>
              <a:pathLst>
                <a:path w="872638" h="385170">
                  <a:moveTo>
                    <a:pt x="149172" y="0"/>
                  </a:moveTo>
                  <a:lnTo>
                    <a:pt x="723466" y="0"/>
                  </a:lnTo>
                  <a:cubicBezTo>
                    <a:pt x="763028" y="0"/>
                    <a:pt x="800971" y="15716"/>
                    <a:pt x="828946" y="43691"/>
                  </a:cubicBezTo>
                  <a:cubicBezTo>
                    <a:pt x="856921" y="71667"/>
                    <a:pt x="872638" y="109609"/>
                    <a:pt x="872638" y="149172"/>
                  </a:cubicBezTo>
                  <a:lnTo>
                    <a:pt x="872638" y="235998"/>
                  </a:lnTo>
                  <a:cubicBezTo>
                    <a:pt x="872638" y="318384"/>
                    <a:pt x="805851" y="385170"/>
                    <a:pt x="723466" y="385170"/>
                  </a:cubicBezTo>
                  <a:lnTo>
                    <a:pt x="149172" y="385170"/>
                  </a:lnTo>
                  <a:cubicBezTo>
                    <a:pt x="66787" y="385170"/>
                    <a:pt x="0" y="318384"/>
                    <a:pt x="0" y="235998"/>
                  </a:cubicBezTo>
                  <a:lnTo>
                    <a:pt x="0" y="149172"/>
                  </a:lnTo>
                  <a:cubicBezTo>
                    <a:pt x="0" y="66787"/>
                    <a:pt x="66787" y="0"/>
                    <a:pt x="149172"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13" name="TextBox 13"/>
            <p:cNvSpPr txBox="1"/>
            <p:nvPr/>
          </p:nvSpPr>
          <p:spPr>
            <a:xfrm>
              <a:off x="0" y="-66675"/>
              <a:ext cx="872638" cy="451845"/>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CRUD Operations</a:t>
              </a:r>
            </a:p>
          </p:txBody>
        </p:sp>
      </p:grpSp>
      <p:grpSp>
        <p:nvGrpSpPr>
          <p:cNvPr id="14" name="Group 14"/>
          <p:cNvGrpSpPr/>
          <p:nvPr/>
        </p:nvGrpSpPr>
        <p:grpSpPr>
          <a:xfrm>
            <a:off x="0" y="6058158"/>
            <a:ext cx="2396247" cy="1053752"/>
            <a:chOff x="0" y="0"/>
            <a:chExt cx="875883" cy="385170"/>
          </a:xfrm>
        </p:grpSpPr>
        <p:sp>
          <p:nvSpPr>
            <p:cNvPr id="15" name="Freeform 15"/>
            <p:cNvSpPr/>
            <p:nvPr/>
          </p:nvSpPr>
          <p:spPr>
            <a:xfrm>
              <a:off x="0" y="0"/>
              <a:ext cx="875883" cy="385170"/>
            </a:xfrm>
            <a:custGeom>
              <a:avLst/>
              <a:gdLst/>
              <a:ahLst/>
              <a:cxnLst/>
              <a:rect l="l" t="t" r="r" b="b"/>
              <a:pathLst>
                <a:path w="875883" h="385170">
                  <a:moveTo>
                    <a:pt x="148619" y="0"/>
                  </a:moveTo>
                  <a:lnTo>
                    <a:pt x="727264" y="0"/>
                  </a:lnTo>
                  <a:cubicBezTo>
                    <a:pt x="766680" y="0"/>
                    <a:pt x="804482" y="15658"/>
                    <a:pt x="832353" y="43530"/>
                  </a:cubicBezTo>
                  <a:cubicBezTo>
                    <a:pt x="860225" y="71401"/>
                    <a:pt x="875883" y="109203"/>
                    <a:pt x="875883" y="148619"/>
                  </a:cubicBezTo>
                  <a:lnTo>
                    <a:pt x="875883" y="236551"/>
                  </a:lnTo>
                  <a:cubicBezTo>
                    <a:pt x="875883" y="275967"/>
                    <a:pt x="860225" y="313769"/>
                    <a:pt x="832353" y="341641"/>
                  </a:cubicBezTo>
                  <a:cubicBezTo>
                    <a:pt x="804482" y="369512"/>
                    <a:pt x="766680" y="385170"/>
                    <a:pt x="727264" y="385170"/>
                  </a:cubicBezTo>
                  <a:lnTo>
                    <a:pt x="148619" y="385170"/>
                  </a:lnTo>
                  <a:cubicBezTo>
                    <a:pt x="109203" y="385170"/>
                    <a:pt x="71401" y="369512"/>
                    <a:pt x="43530" y="341641"/>
                  </a:cubicBezTo>
                  <a:cubicBezTo>
                    <a:pt x="15658" y="313769"/>
                    <a:pt x="0" y="275967"/>
                    <a:pt x="0" y="236551"/>
                  </a:cubicBezTo>
                  <a:lnTo>
                    <a:pt x="0" y="148619"/>
                  </a:lnTo>
                  <a:cubicBezTo>
                    <a:pt x="0" y="109203"/>
                    <a:pt x="15658" y="71401"/>
                    <a:pt x="43530" y="43530"/>
                  </a:cubicBezTo>
                  <a:cubicBezTo>
                    <a:pt x="71401" y="15658"/>
                    <a:pt x="109203" y="0"/>
                    <a:pt x="14861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16" name="TextBox 16"/>
            <p:cNvSpPr txBox="1"/>
            <p:nvPr/>
          </p:nvSpPr>
          <p:spPr>
            <a:xfrm>
              <a:off x="0" y="-66675"/>
              <a:ext cx="875883" cy="451845"/>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Real-time Updates</a:t>
              </a:r>
            </a:p>
          </p:txBody>
        </p:sp>
      </p:grpSp>
      <p:grpSp>
        <p:nvGrpSpPr>
          <p:cNvPr id="17" name="Group 17"/>
          <p:cNvGrpSpPr/>
          <p:nvPr/>
        </p:nvGrpSpPr>
        <p:grpSpPr>
          <a:xfrm>
            <a:off x="6236070" y="6058158"/>
            <a:ext cx="2566942" cy="1053752"/>
            <a:chOff x="0" y="0"/>
            <a:chExt cx="938276" cy="385170"/>
          </a:xfrm>
        </p:grpSpPr>
        <p:sp>
          <p:nvSpPr>
            <p:cNvPr id="18" name="Freeform 18"/>
            <p:cNvSpPr/>
            <p:nvPr/>
          </p:nvSpPr>
          <p:spPr>
            <a:xfrm>
              <a:off x="0" y="0"/>
              <a:ext cx="938276" cy="385170"/>
            </a:xfrm>
            <a:custGeom>
              <a:avLst/>
              <a:gdLst/>
              <a:ahLst/>
              <a:cxnLst/>
              <a:rect l="l" t="t" r="r" b="b"/>
              <a:pathLst>
                <a:path w="938276" h="385170">
                  <a:moveTo>
                    <a:pt x="138736" y="0"/>
                  </a:moveTo>
                  <a:lnTo>
                    <a:pt x="799539" y="0"/>
                  </a:lnTo>
                  <a:cubicBezTo>
                    <a:pt x="876161" y="0"/>
                    <a:pt x="938276" y="62114"/>
                    <a:pt x="938276" y="138736"/>
                  </a:cubicBezTo>
                  <a:lnTo>
                    <a:pt x="938276" y="246434"/>
                  </a:lnTo>
                  <a:cubicBezTo>
                    <a:pt x="938276" y="323056"/>
                    <a:pt x="876161" y="385170"/>
                    <a:pt x="799539" y="385170"/>
                  </a:cubicBezTo>
                  <a:lnTo>
                    <a:pt x="138736" y="385170"/>
                  </a:lnTo>
                  <a:cubicBezTo>
                    <a:pt x="62114" y="385170"/>
                    <a:pt x="0" y="323056"/>
                    <a:pt x="0" y="246434"/>
                  </a:cubicBezTo>
                  <a:lnTo>
                    <a:pt x="0" y="138736"/>
                  </a:lnTo>
                  <a:cubicBezTo>
                    <a:pt x="0" y="62114"/>
                    <a:pt x="62114" y="0"/>
                    <a:pt x="138736"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19" name="TextBox 19"/>
            <p:cNvSpPr txBox="1"/>
            <p:nvPr/>
          </p:nvSpPr>
          <p:spPr>
            <a:xfrm>
              <a:off x="0" y="-66675"/>
              <a:ext cx="938276" cy="451845"/>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Customization Options</a:t>
              </a:r>
            </a:p>
          </p:txBody>
        </p:sp>
      </p:grpSp>
      <p:sp>
        <p:nvSpPr>
          <p:cNvPr id="20" name="TextBox 20"/>
          <p:cNvSpPr txBox="1"/>
          <p:nvPr/>
        </p:nvSpPr>
        <p:spPr>
          <a:xfrm>
            <a:off x="3503214" y="690916"/>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rPr>
              <a:t>Key Features</a:t>
            </a:r>
          </a:p>
        </p:txBody>
      </p:sp>
      <p:sp>
        <p:nvSpPr>
          <p:cNvPr id="21" name="AutoShape 21"/>
          <p:cNvSpPr/>
          <p:nvPr/>
        </p:nvSpPr>
        <p:spPr>
          <a:xfrm>
            <a:off x="2188915" y="6540890"/>
            <a:ext cx="1013763" cy="0"/>
          </a:xfrm>
          <a:prstGeom prst="line">
            <a:avLst/>
          </a:prstGeom>
          <a:ln w="28575" cap="rnd">
            <a:solidFill>
              <a:srgbClr val="B84C65"/>
            </a:solidFill>
            <a:prstDash val="sysDot"/>
            <a:headEnd type="none" w="sm" len="sm"/>
            <a:tailEnd type="none" w="sm" len="sm"/>
          </a:ln>
        </p:spPr>
      </p:sp>
      <p:sp>
        <p:nvSpPr>
          <p:cNvPr id="22" name="AutoShape 22"/>
          <p:cNvSpPr/>
          <p:nvPr/>
        </p:nvSpPr>
        <p:spPr>
          <a:xfrm>
            <a:off x="5581086" y="6540890"/>
            <a:ext cx="990429" cy="0"/>
          </a:xfrm>
          <a:prstGeom prst="line">
            <a:avLst/>
          </a:prstGeom>
          <a:ln w="28575" cap="rnd">
            <a:solidFill>
              <a:srgbClr val="B84C65"/>
            </a:solidFill>
            <a:prstDash val="sysDot"/>
            <a:headEnd type="none" w="sm" len="sm"/>
            <a:tailEnd type="none" w="sm" len="sm"/>
          </a:ln>
        </p:spPr>
      </p:sp>
      <p:sp>
        <p:nvSpPr>
          <p:cNvPr id="23" name="AutoShape 23"/>
          <p:cNvSpPr/>
          <p:nvPr/>
        </p:nvSpPr>
        <p:spPr>
          <a:xfrm flipH="1" flipV="1">
            <a:off x="4391882" y="4594957"/>
            <a:ext cx="0" cy="756729"/>
          </a:xfrm>
          <a:prstGeom prst="line">
            <a:avLst/>
          </a:prstGeom>
          <a:ln w="28575" cap="rnd">
            <a:solidFill>
              <a:srgbClr val="B84C65"/>
            </a:solidFill>
            <a:prstDash val="sysDot"/>
            <a:headEnd type="none" w="sm" len="sm"/>
            <a:tailEnd type="none" w="sm" len="sm"/>
          </a:ln>
        </p:spPr>
      </p:sp>
      <p:sp>
        <p:nvSpPr>
          <p:cNvPr id="24" name="AutoShape 24"/>
          <p:cNvSpPr/>
          <p:nvPr/>
        </p:nvSpPr>
        <p:spPr>
          <a:xfrm flipV="1">
            <a:off x="4391882" y="7730095"/>
            <a:ext cx="0" cy="835563"/>
          </a:xfrm>
          <a:prstGeom prst="line">
            <a:avLst/>
          </a:prstGeom>
          <a:ln w="28575" cap="rnd">
            <a:solidFill>
              <a:srgbClr val="B84C65"/>
            </a:solidFill>
            <a:prstDash val="sysDot"/>
            <a:headEnd type="none" w="sm" len="sm"/>
            <a:tailEnd type="none" w="sm" len="sm"/>
          </a:ln>
        </p:spPr>
      </p:sp>
      <p:grpSp>
        <p:nvGrpSpPr>
          <p:cNvPr id="25" name="Group 25"/>
          <p:cNvGrpSpPr/>
          <p:nvPr/>
        </p:nvGrpSpPr>
        <p:grpSpPr>
          <a:xfrm>
            <a:off x="3202677" y="5351686"/>
            <a:ext cx="2378409" cy="237840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B877"/>
            </a:solidFill>
          </p:spPr>
        </p:sp>
        <p:sp>
          <p:nvSpPr>
            <p:cNvPr id="27" name="TextBox 27"/>
            <p:cNvSpPr txBox="1"/>
            <p:nvPr/>
          </p:nvSpPr>
          <p:spPr>
            <a:xfrm>
              <a:off x="76200" y="95250"/>
              <a:ext cx="660400" cy="641350"/>
            </a:xfrm>
            <a:prstGeom prst="rect">
              <a:avLst/>
            </a:prstGeom>
          </p:spPr>
          <p:txBody>
            <a:bodyPr lIns="32681" tIns="32681" rIns="32681" bIns="32681" rtlCol="0" anchor="ctr"/>
            <a:lstStyle/>
            <a:p>
              <a:pPr algn="ctr">
                <a:lnSpc>
                  <a:spcPts val="2547"/>
                </a:lnSpc>
              </a:pPr>
              <a:r>
                <a:rPr lang="en-US" sz="2315" spc="-23">
                  <a:solidFill>
                    <a:srgbClr val="FFFFFF"/>
                  </a:solidFill>
                  <a:latin typeface="DM Sans Bold"/>
                </a:rPr>
                <a:t>FEATURES</a:t>
              </a:r>
            </a:p>
          </p:txBody>
        </p:sp>
      </p:grpSp>
      <p:grpSp>
        <p:nvGrpSpPr>
          <p:cNvPr id="28" name="Group 28"/>
          <p:cNvGrpSpPr/>
          <p:nvPr/>
        </p:nvGrpSpPr>
        <p:grpSpPr>
          <a:xfrm>
            <a:off x="3202677" y="3518098"/>
            <a:ext cx="2378409" cy="1076858"/>
            <a:chOff x="0" y="0"/>
            <a:chExt cx="869363" cy="393616"/>
          </a:xfrm>
        </p:grpSpPr>
        <p:sp>
          <p:nvSpPr>
            <p:cNvPr id="29" name="Freeform 29"/>
            <p:cNvSpPr/>
            <p:nvPr/>
          </p:nvSpPr>
          <p:spPr>
            <a:xfrm>
              <a:off x="0" y="0"/>
              <a:ext cx="869363" cy="393616"/>
            </a:xfrm>
            <a:custGeom>
              <a:avLst/>
              <a:gdLst/>
              <a:ahLst/>
              <a:cxnLst/>
              <a:rect l="l" t="t" r="r" b="b"/>
              <a:pathLst>
                <a:path w="869363" h="393616">
                  <a:moveTo>
                    <a:pt x="149734" y="0"/>
                  </a:moveTo>
                  <a:lnTo>
                    <a:pt x="719629" y="0"/>
                  </a:lnTo>
                  <a:cubicBezTo>
                    <a:pt x="759341" y="0"/>
                    <a:pt x="797426" y="15775"/>
                    <a:pt x="825507" y="43856"/>
                  </a:cubicBezTo>
                  <a:cubicBezTo>
                    <a:pt x="853587" y="71937"/>
                    <a:pt x="869363" y="110022"/>
                    <a:pt x="869363" y="149734"/>
                  </a:cubicBezTo>
                  <a:lnTo>
                    <a:pt x="869363" y="243882"/>
                  </a:lnTo>
                  <a:cubicBezTo>
                    <a:pt x="869363" y="283594"/>
                    <a:pt x="853587" y="321680"/>
                    <a:pt x="825507" y="349760"/>
                  </a:cubicBezTo>
                  <a:cubicBezTo>
                    <a:pt x="797426" y="377841"/>
                    <a:pt x="759341" y="393616"/>
                    <a:pt x="719629" y="393616"/>
                  </a:cubicBezTo>
                  <a:lnTo>
                    <a:pt x="149734" y="393616"/>
                  </a:lnTo>
                  <a:cubicBezTo>
                    <a:pt x="110022" y="393616"/>
                    <a:pt x="71937" y="377841"/>
                    <a:pt x="43856" y="349760"/>
                  </a:cubicBezTo>
                  <a:cubicBezTo>
                    <a:pt x="15775" y="321680"/>
                    <a:pt x="0" y="283594"/>
                    <a:pt x="0" y="243882"/>
                  </a:cubicBezTo>
                  <a:lnTo>
                    <a:pt x="0" y="149734"/>
                  </a:lnTo>
                  <a:cubicBezTo>
                    <a:pt x="0" y="110022"/>
                    <a:pt x="15775" y="71937"/>
                    <a:pt x="43856" y="43856"/>
                  </a:cubicBezTo>
                  <a:cubicBezTo>
                    <a:pt x="71937" y="15775"/>
                    <a:pt x="110022" y="0"/>
                    <a:pt x="149734"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30" name="TextBox 30"/>
            <p:cNvSpPr txBox="1"/>
            <p:nvPr/>
          </p:nvSpPr>
          <p:spPr>
            <a:xfrm>
              <a:off x="0" y="-66675"/>
              <a:ext cx="869363" cy="460291"/>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User-Friendly Interface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rPr>
              <a:t>USER BENEFITS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18849"/>
            <a:ext cx="9638698" cy="2296092"/>
          </a:xfrm>
          <a:prstGeom prst="rect">
            <a:avLst/>
          </a:prstGeom>
        </p:spPr>
        <p:txBody>
          <a:bodyPr lIns="0" tIns="0" rIns="0" bIns="0" rtlCol="0" anchor="t">
            <a:spAutoFit/>
          </a:bodyPr>
          <a:lstStyle/>
          <a:p>
            <a:pPr marL="0" lvl="0" indent="0" algn="l">
              <a:lnSpc>
                <a:spcPts val="3042"/>
              </a:lnSpc>
              <a:spcBef>
                <a:spcPct val="0"/>
              </a:spcBef>
            </a:pPr>
            <a:r>
              <a:rPr lang="en-US" sz="2173" spc="-43">
                <a:solidFill>
                  <a:srgbClr val="051D40"/>
                </a:solidFill>
                <a:latin typeface="Poppins"/>
              </a:rPr>
              <a:t>My Appointment Booking System redefines the patient experience by offering a seamless, user-friendly platform for scheduling medical appointments. With its intuitive interface, mobile accessibility, and emphasis on personalization and convenience, our system empowers patients to take control of their healthcare journey with confidence and ease.</a:t>
            </a: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46425" r="-46425"/>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609132"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814991"/>
            <a:ext cx="2772169" cy="685553"/>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Convenienc</a:t>
              </a:r>
            </a:p>
          </p:txBody>
        </p:sp>
      </p:grpSp>
      <p:grpSp>
        <p:nvGrpSpPr>
          <p:cNvPr id="22" name="Group 22"/>
          <p:cNvGrpSpPr/>
          <p:nvPr/>
        </p:nvGrpSpPr>
        <p:grpSpPr>
          <a:xfrm>
            <a:off x="5888554" y="4800723"/>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Empowerment</a:t>
              </a:r>
            </a:p>
          </p:txBody>
        </p:sp>
      </p:grpSp>
      <p:grpSp>
        <p:nvGrpSpPr>
          <p:cNvPr id="25" name="Group 25"/>
          <p:cNvGrpSpPr/>
          <p:nvPr/>
        </p:nvGrpSpPr>
        <p:grpSpPr>
          <a:xfrm>
            <a:off x="9569222" y="4814991"/>
            <a:ext cx="3427117" cy="685553"/>
            <a:chOff x="0" y="0"/>
            <a:chExt cx="1252690" cy="250585"/>
          </a:xfrm>
        </p:grpSpPr>
        <p:sp>
          <p:nvSpPr>
            <p:cNvPr id="26" name="Freeform 26"/>
            <p:cNvSpPr/>
            <p:nvPr/>
          </p:nvSpPr>
          <p:spPr>
            <a:xfrm>
              <a:off x="0" y="0"/>
              <a:ext cx="1252690" cy="250585"/>
            </a:xfrm>
            <a:custGeom>
              <a:avLst/>
              <a:gdLst/>
              <a:ahLst/>
              <a:cxnLst/>
              <a:rect l="l" t="t" r="r" b="b"/>
              <a:pathLst>
                <a:path w="1252690" h="250585">
                  <a:moveTo>
                    <a:pt x="103915" y="0"/>
                  </a:moveTo>
                  <a:lnTo>
                    <a:pt x="1148775" y="0"/>
                  </a:lnTo>
                  <a:cubicBezTo>
                    <a:pt x="1206165" y="0"/>
                    <a:pt x="1252690" y="46524"/>
                    <a:pt x="1252690" y="103915"/>
                  </a:cubicBezTo>
                  <a:lnTo>
                    <a:pt x="1252690" y="146671"/>
                  </a:lnTo>
                  <a:cubicBezTo>
                    <a:pt x="1252690" y="204061"/>
                    <a:pt x="1206165" y="250585"/>
                    <a:pt x="1148775" y="250585"/>
                  </a:cubicBezTo>
                  <a:lnTo>
                    <a:pt x="103915" y="250585"/>
                  </a:lnTo>
                  <a:cubicBezTo>
                    <a:pt x="46524" y="250585"/>
                    <a:pt x="0" y="204061"/>
                    <a:pt x="0" y="146671"/>
                  </a:cubicBezTo>
                  <a:lnTo>
                    <a:pt x="0" y="103915"/>
                  </a:lnTo>
                  <a:cubicBezTo>
                    <a:pt x="0" y="46524"/>
                    <a:pt x="46524" y="0"/>
                    <a:pt x="103915"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1252690"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Reduced Wait Times</a:t>
              </a:r>
            </a:p>
          </p:txBody>
        </p:sp>
      </p:grpSp>
      <p:sp>
        <p:nvSpPr>
          <p:cNvPr id="28" name="TextBox 28"/>
          <p:cNvSpPr txBox="1"/>
          <p:nvPr/>
        </p:nvSpPr>
        <p:spPr>
          <a:xfrm>
            <a:off x="2310929" y="5643420"/>
            <a:ext cx="2661498" cy="2662754"/>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By offering a seamless booking process accessible from any device, our system eliminates the hassle of traditional appointment scheduling methods, saving patients time and effort.</a:t>
            </a:r>
          </a:p>
        </p:txBody>
      </p:sp>
      <p:sp>
        <p:nvSpPr>
          <p:cNvPr id="29" name="TextBox 29"/>
          <p:cNvSpPr txBox="1"/>
          <p:nvPr/>
        </p:nvSpPr>
        <p:spPr>
          <a:xfrm>
            <a:off x="5999225" y="5643420"/>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Patients have greater control over their healthcare journey, with the ability to schedule appointments at their convenience and with their preferred healthcare providers.</a:t>
            </a:r>
          </a:p>
        </p:txBody>
      </p:sp>
      <p:sp>
        <p:nvSpPr>
          <p:cNvPr id="30" name="TextBox 30"/>
          <p:cNvSpPr txBox="1"/>
          <p:nvPr/>
        </p:nvSpPr>
        <p:spPr>
          <a:xfrm>
            <a:off x="9689588" y="5643420"/>
            <a:ext cx="2755260" cy="1837850"/>
          </a:xfrm>
          <a:prstGeom prst="rect">
            <a:avLst/>
          </a:prstGeom>
        </p:spPr>
        <p:txBody>
          <a:bodyPr lIns="0" tIns="0" rIns="0" bIns="0" rtlCol="0" anchor="t">
            <a:spAutoFit/>
          </a:bodyPr>
          <a:lstStyle/>
          <a:p>
            <a:pPr marL="0" lvl="0" indent="0" algn="ctr">
              <a:lnSpc>
                <a:spcPts val="2416"/>
              </a:lnSpc>
              <a:spcBef>
                <a:spcPct val="0"/>
              </a:spcBef>
            </a:pPr>
            <a:r>
              <a:rPr lang="en-US" sz="1725" spc="-34">
                <a:solidFill>
                  <a:srgbClr val="FDFDFD"/>
                </a:solidFill>
                <a:latin typeface="Poppins"/>
              </a:rPr>
              <a:t>Real-time availability updates enable patients to secure appointments quickly, reducing wait times and ensuring timely access to medical care.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a:grpSpLocks noChangeAspect="1"/>
          </p:cNvGrpSpPr>
          <p:nvPr/>
        </p:nvGrpSpPr>
        <p:grpSpPr>
          <a:xfrm>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339" b="-9339"/>
              </a:stretch>
            </a:blipFill>
          </p:spPr>
        </p:sp>
      </p:grpSp>
      <p:grpSp>
        <p:nvGrpSpPr>
          <p:cNvPr id="22" name="Group 22"/>
          <p:cNvGrpSpPr>
            <a:grpSpLocks noChangeAspect="1"/>
          </p:cNvGrpSpPr>
          <p:nvPr/>
        </p:nvGrpSpPr>
        <p:grpSpPr>
          <a:xfrm>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061" b="-9061"/>
              </a:stretch>
            </a:blipFill>
          </p:spPr>
        </p:sp>
      </p:grpSp>
      <p:grpSp>
        <p:nvGrpSpPr>
          <p:cNvPr id="24" name="Group 24"/>
          <p:cNvGrpSpPr>
            <a:grpSpLocks noChangeAspect="1"/>
          </p:cNvGrpSpPr>
          <p:nvPr/>
        </p:nvGrpSpPr>
        <p:grpSpPr>
          <a:xfrm>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12895" b="-12895"/>
              </a:stretch>
            </a:blipFill>
          </p:spPr>
        </p:sp>
      </p:grpSp>
      <p:sp>
        <p:nvSpPr>
          <p:cNvPr id="26" name="TextBox 26"/>
          <p:cNvSpPr txBox="1"/>
          <p:nvPr/>
        </p:nvSpPr>
        <p:spPr>
          <a:xfrm>
            <a:off x="5037070" y="731798"/>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rPr>
              <a:t>Concept</a:t>
            </a:r>
          </a:p>
        </p:txBody>
      </p:sp>
      <p:sp>
        <p:nvSpPr>
          <p:cNvPr id="27" name="TextBox 27"/>
          <p:cNvSpPr txBox="1"/>
          <p:nvPr/>
        </p:nvSpPr>
        <p:spPr>
          <a:xfrm>
            <a:off x="6358655" y="7107011"/>
            <a:ext cx="5434284" cy="820923"/>
          </a:xfrm>
          <a:prstGeom prst="rect">
            <a:avLst/>
          </a:prstGeom>
        </p:spPr>
        <p:txBody>
          <a:bodyPr lIns="0" tIns="0" rIns="0" bIns="0" rtlCol="0" anchor="t">
            <a:spAutoFit/>
          </a:bodyPr>
          <a:lstStyle/>
          <a:p>
            <a:pPr marL="0" lvl="0" indent="0" algn="ctr">
              <a:lnSpc>
                <a:spcPts val="2200"/>
              </a:lnSpc>
              <a:spcBef>
                <a:spcPct val="0"/>
              </a:spcBef>
            </a:pPr>
            <a:r>
              <a:rPr lang="en-US" sz="1571" spc="-31">
                <a:solidFill>
                  <a:srgbClr val="051D40"/>
                </a:solidFill>
                <a:latin typeface="Poppins"/>
              </a:rPr>
              <a:t> By harnessing the data generated through the booking system, clinics gain valuable insights into patient behavior, appointment trends, and resource utilization.</a:t>
            </a:r>
          </a:p>
        </p:txBody>
      </p:sp>
      <p:sp>
        <p:nvSpPr>
          <p:cNvPr id="28" name="TextBox 28"/>
          <p:cNvSpPr txBox="1"/>
          <p:nvPr/>
        </p:nvSpPr>
        <p:spPr>
          <a:xfrm>
            <a:off x="1249102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My concept is designed with integration and scalability in mind, allowing seamless integration with existing clinic management systems and scalability to accommodate future growth and expansion.</a:t>
            </a:r>
          </a:p>
        </p:txBody>
      </p:sp>
      <p:sp>
        <p:nvSpPr>
          <p:cNvPr id="29" name="TextBox 29"/>
          <p:cNvSpPr txBox="1"/>
          <p:nvPr/>
        </p:nvSpPr>
        <p:spPr>
          <a:xfrm>
            <a:off x="1341135" y="6659120"/>
            <a:ext cx="3702625"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Digital Transformation</a:t>
            </a:r>
          </a:p>
        </p:txBody>
      </p:sp>
      <p:sp>
        <p:nvSpPr>
          <p:cNvPr id="30" name="TextBox 30"/>
          <p:cNvSpPr txBox="1"/>
          <p:nvPr/>
        </p:nvSpPr>
        <p:spPr>
          <a:xfrm>
            <a:off x="7587049" y="6659120"/>
            <a:ext cx="3441782"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Data-Driven Insight</a:t>
            </a:r>
          </a:p>
        </p:txBody>
      </p:sp>
      <p:sp>
        <p:nvSpPr>
          <p:cNvPr id="31" name="TextBox 31"/>
          <p:cNvSpPr txBox="1"/>
          <p:nvPr/>
        </p:nvSpPr>
        <p:spPr>
          <a:xfrm>
            <a:off x="13035252" y="6659120"/>
            <a:ext cx="4224048"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Integration and Scalability</a:t>
            </a:r>
          </a:p>
        </p:txBody>
      </p:sp>
      <p:sp>
        <p:nvSpPr>
          <p:cNvPr id="32" name="TextBox 32"/>
          <p:cNvSpPr txBox="1"/>
          <p:nvPr/>
        </p:nvSpPr>
        <p:spPr>
          <a:xfrm>
            <a:off x="498357" y="7010625"/>
            <a:ext cx="5297877" cy="1320524"/>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My project represents a paradigm shift in how clinics approach appointment scheduling. By transitioning from traditional methods to a digital platform, clinics can streamline their operations and deliver a more efficient and patient-centric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rPr>
              <a:t>Admin Panel</a:t>
            </a:r>
          </a:p>
        </p:txBody>
      </p:sp>
      <p:sp>
        <p:nvSpPr>
          <p:cNvPr id="7" name="TextBox 7"/>
          <p:cNvSpPr txBox="1"/>
          <p:nvPr/>
        </p:nvSpPr>
        <p:spPr>
          <a:xfrm>
            <a:off x="1270420" y="2245049"/>
            <a:ext cx="9913189" cy="1198344"/>
          </a:xfrm>
          <a:prstGeom prst="rect">
            <a:avLst/>
          </a:prstGeom>
        </p:spPr>
        <p:txBody>
          <a:bodyPr lIns="0" tIns="0" rIns="0" bIns="0" rtlCol="0" anchor="t">
            <a:spAutoFit/>
          </a:bodyPr>
          <a:lstStyle/>
          <a:p>
            <a:pPr algn="l">
              <a:lnSpc>
                <a:spcPts val="3238"/>
              </a:lnSpc>
            </a:pPr>
            <a:r>
              <a:rPr lang="en-US" sz="2313" spc="-46">
                <a:solidFill>
                  <a:srgbClr val="FDFDFD"/>
                </a:solidFill>
                <a:latin typeface="Poppins"/>
              </a:rPr>
              <a:t> Admin Panel serves as a powerful tool for clinics to streamline administrative processes, optimize resource management, and improve overall efficiency.</a:t>
            </a:r>
          </a:p>
        </p:txBody>
      </p:sp>
      <p:grpSp>
        <p:nvGrpSpPr>
          <p:cNvPr id="8" name="Group 8"/>
          <p:cNvGrpSpPr/>
          <p:nvPr/>
        </p:nvGrpSpPr>
        <p:grpSpPr>
          <a:xfrm>
            <a:off x="15573718" y="7940477"/>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462920" y="5266165"/>
            <a:ext cx="4192220" cy="3403684"/>
          </a:xfrm>
          <a:prstGeom prst="rect">
            <a:avLst/>
          </a:prstGeom>
        </p:spPr>
        <p:txBody>
          <a:bodyPr lIns="0" tIns="0" rIns="0" bIns="0" rtlCol="0" anchor="t">
            <a:spAutoFit/>
          </a:bodyPr>
          <a:lstStyle/>
          <a:p>
            <a:pPr algn="ctr">
              <a:lnSpc>
                <a:spcPts val="3051"/>
              </a:lnSpc>
            </a:pPr>
            <a:r>
              <a:rPr lang="en-US" sz="2179" spc="-43">
                <a:solidFill>
                  <a:srgbClr val="145DA0"/>
                </a:solidFill>
                <a:latin typeface="Poppins"/>
              </a:rPr>
              <a:t> The Admin Panel provides clinic staff with a centralized dashboard for managing appointments, including scheduling, rescheduling, and cancelation. Real-time updates ensure accurate and up-to-date appointment tracking.</a:t>
            </a:r>
          </a:p>
        </p:txBody>
      </p:sp>
      <p:sp>
        <p:nvSpPr>
          <p:cNvPr id="12" name="AutoShape 12"/>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3" name="TextBox 13"/>
          <p:cNvSpPr txBox="1"/>
          <p:nvPr/>
        </p:nvSpPr>
        <p:spPr>
          <a:xfrm>
            <a:off x="1462920" y="4124487"/>
            <a:ext cx="3708600" cy="94165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Appointment Management</a:t>
            </a:r>
          </a:p>
        </p:txBody>
      </p:sp>
      <p:sp>
        <p:nvSpPr>
          <p:cNvPr id="14" name="TextBox 14"/>
          <p:cNvSpPr txBox="1"/>
          <p:nvPr/>
        </p:nvSpPr>
        <p:spPr>
          <a:xfrm>
            <a:off x="6296745" y="5193385"/>
            <a:ext cx="4161784" cy="2902880"/>
          </a:xfrm>
          <a:prstGeom prst="rect">
            <a:avLst/>
          </a:prstGeom>
        </p:spPr>
        <p:txBody>
          <a:bodyPr lIns="0" tIns="0" rIns="0" bIns="0" rtlCol="0" anchor="t">
            <a:spAutoFit/>
          </a:bodyPr>
          <a:lstStyle/>
          <a:p>
            <a:pPr algn="ctr">
              <a:lnSpc>
                <a:spcPts val="2923"/>
              </a:lnSpc>
            </a:pPr>
            <a:r>
              <a:rPr lang="en-US" sz="2088" spc="-41">
                <a:solidFill>
                  <a:srgbClr val="145DA0"/>
                </a:solidFill>
                <a:latin typeface="Poppins"/>
              </a:rPr>
              <a:t> Clinic administrators can efficiently manage staff schedules, assign roles and responsibilities, and track performance metrics. User permissions and access controls ensure data security and confidentiality.</a:t>
            </a:r>
          </a:p>
        </p:txBody>
      </p:sp>
      <p:sp>
        <p:nvSpPr>
          <p:cNvPr id="15" name="TextBox 15"/>
          <p:cNvSpPr txBox="1"/>
          <p:nvPr/>
        </p:nvSpPr>
        <p:spPr>
          <a:xfrm>
            <a:off x="7148290" y="4124487"/>
            <a:ext cx="2348490" cy="94165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Staff Management</a:t>
            </a:r>
          </a:p>
        </p:txBody>
      </p:sp>
      <p:sp>
        <p:nvSpPr>
          <p:cNvPr id="16" name="TextBox 16"/>
          <p:cNvSpPr txBox="1"/>
          <p:nvPr/>
        </p:nvSpPr>
        <p:spPr>
          <a:xfrm>
            <a:off x="11009207" y="5275690"/>
            <a:ext cx="4214829" cy="2197536"/>
          </a:xfrm>
          <a:prstGeom prst="rect">
            <a:avLst/>
          </a:prstGeom>
        </p:spPr>
        <p:txBody>
          <a:bodyPr lIns="0" tIns="0" rIns="0" bIns="0" rtlCol="0" anchor="t">
            <a:spAutoFit/>
          </a:bodyPr>
          <a:lstStyle/>
          <a:p>
            <a:pPr algn="ctr">
              <a:lnSpc>
                <a:spcPts val="2960"/>
              </a:lnSpc>
            </a:pPr>
            <a:r>
              <a:rPr lang="en-US" sz="2114" spc="-42">
                <a:solidFill>
                  <a:srgbClr val="145DA0"/>
                </a:solidFill>
                <a:latin typeface="Poppins"/>
              </a:rPr>
              <a:t>The Admin Panel facilitates resource allocation and optimization by providing insights into equipment utilization, room availability, and inventory management.</a:t>
            </a:r>
          </a:p>
        </p:txBody>
      </p:sp>
      <p:sp>
        <p:nvSpPr>
          <p:cNvPr id="17" name="TextBox 17"/>
          <p:cNvSpPr txBox="1"/>
          <p:nvPr/>
        </p:nvSpPr>
        <p:spPr>
          <a:xfrm>
            <a:off x="11915854" y="4124487"/>
            <a:ext cx="2348490" cy="94165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Resource Allocation</a:t>
            </a:r>
          </a:p>
        </p:txBody>
      </p:sp>
      <p:sp>
        <p:nvSpPr>
          <p:cNvPr id="18" name="AutoShape 18"/>
          <p:cNvSpPr/>
          <p:nvPr/>
        </p:nvSpPr>
        <p:spPr>
          <a:xfrm>
            <a:off x="10706179" y="4181637"/>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799078"/>
          </a:xfrm>
          <a:prstGeom prst="rect">
            <a:avLst/>
          </a:prstGeom>
        </p:spPr>
        <p:txBody>
          <a:bodyPr lIns="0" tIns="0" rIns="0" bIns="0" rtlCol="0" anchor="t">
            <a:spAutoFit/>
          </a:bodyPr>
          <a:lstStyle/>
          <a:p>
            <a:pPr marL="0" lvl="0" indent="0" algn="l">
              <a:lnSpc>
                <a:spcPts val="6553"/>
              </a:lnSpc>
              <a:spcBef>
                <a:spcPct val="0"/>
              </a:spcBef>
            </a:pPr>
            <a:r>
              <a:rPr lang="en-US" sz="4680">
                <a:solidFill>
                  <a:srgbClr val="FDFDFD"/>
                </a:solidFill>
                <a:latin typeface="Open Sans Extra Bold"/>
              </a:rPr>
              <a:t>User Privacy</a:t>
            </a:r>
          </a:p>
        </p:txBody>
      </p:sp>
      <p:sp>
        <p:nvSpPr>
          <p:cNvPr id="9" name="TextBox 9"/>
          <p:cNvSpPr txBox="1"/>
          <p:nvPr/>
        </p:nvSpPr>
        <p:spPr>
          <a:xfrm>
            <a:off x="1028700" y="4421329"/>
            <a:ext cx="5885945" cy="2380509"/>
          </a:xfrm>
          <a:prstGeom prst="rect">
            <a:avLst/>
          </a:prstGeom>
        </p:spPr>
        <p:txBody>
          <a:bodyPr lIns="0" tIns="0" rIns="0" bIns="0" rtlCol="0" anchor="t">
            <a:spAutoFit/>
          </a:bodyPr>
          <a:lstStyle/>
          <a:p>
            <a:pPr algn="l">
              <a:lnSpc>
                <a:spcPts val="3122"/>
              </a:lnSpc>
            </a:pPr>
            <a:r>
              <a:rPr lang="en-US" sz="2230" spc="-44">
                <a:solidFill>
                  <a:srgbClr val="FDFDFD"/>
                </a:solidFill>
                <a:latin typeface="Poppins"/>
              </a:rPr>
              <a:t> Our project, the Appointment Booking System, places a high priority on safeguarding user privacy through a combination of robust security measures, compliance with regulatory standards, and ethical data handling practices.</a:t>
            </a:r>
          </a:p>
        </p:txBody>
      </p:sp>
      <p:sp>
        <p:nvSpPr>
          <p:cNvPr id="10" name="TextBox 10"/>
          <p:cNvSpPr txBox="1"/>
          <p:nvPr/>
        </p:nvSpPr>
        <p:spPr>
          <a:xfrm>
            <a:off x="10752944" y="374252"/>
            <a:ext cx="6127493"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All user data, including personal information and medical records, is encrypted both in transit and at rest to prevent unauthorized access and ensure confidentiality.</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sp>
        <p:nvSpPr>
          <p:cNvPr id="12" name="TextBox 12"/>
          <p:cNvSpPr txBox="1"/>
          <p:nvPr/>
        </p:nvSpPr>
        <p:spPr>
          <a:xfrm>
            <a:off x="11918340" y="2762321"/>
            <a:ext cx="5768345" cy="157600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Secure user authentication mechanisms, such as multi-factor authentication (MFA) and strong password policies, are implemented to verify the identity of users and prevent unauthorized access to sensitive data.</a:t>
            </a:r>
          </a:p>
        </p:txBody>
      </p:sp>
      <p:sp>
        <p:nvSpPr>
          <p:cNvPr id="13" name="TextBox 13"/>
          <p:cNvSpPr txBox="1"/>
          <p:nvPr/>
        </p:nvSpPr>
        <p:spPr>
          <a:xfrm>
            <a:off x="11918340" y="5608961"/>
            <a:ext cx="5768345"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 Only essential user data required for the appointment booking process is collected and stored, minimizing the risk of exposure and ensuring compliance with principles of data minimization.</a:t>
            </a:r>
          </a:p>
        </p:txBody>
      </p:sp>
      <p:grpSp>
        <p:nvGrpSpPr>
          <p:cNvPr id="14" name="Group 14"/>
          <p:cNvGrpSpPr/>
          <p:nvPr/>
        </p:nvGrpSpPr>
        <p:grpSpPr>
          <a:xfrm>
            <a:off x="7197013" y="841896"/>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7197013" y="8841112"/>
            <a:ext cx="373607" cy="3736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8188987" y="3298359"/>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7909824" y="490271"/>
            <a:ext cx="2378409" cy="1076858"/>
            <a:chOff x="0" y="0"/>
            <a:chExt cx="869363" cy="393616"/>
          </a:xfrm>
        </p:grpSpPr>
        <p:sp>
          <p:nvSpPr>
            <p:cNvPr id="24" name="Freeform 24"/>
            <p:cNvSpPr/>
            <p:nvPr/>
          </p:nvSpPr>
          <p:spPr>
            <a:xfrm>
              <a:off x="0" y="0"/>
              <a:ext cx="869363" cy="393616"/>
            </a:xfrm>
            <a:custGeom>
              <a:avLst/>
              <a:gdLst/>
              <a:ahLst/>
              <a:cxnLst/>
              <a:rect l="l" t="t" r="r" b="b"/>
              <a:pathLst>
                <a:path w="869363" h="393616">
                  <a:moveTo>
                    <a:pt x="149734" y="0"/>
                  </a:moveTo>
                  <a:lnTo>
                    <a:pt x="719629" y="0"/>
                  </a:lnTo>
                  <a:cubicBezTo>
                    <a:pt x="759341" y="0"/>
                    <a:pt x="797426" y="15775"/>
                    <a:pt x="825507" y="43856"/>
                  </a:cubicBezTo>
                  <a:cubicBezTo>
                    <a:pt x="853587" y="71937"/>
                    <a:pt x="869363" y="110022"/>
                    <a:pt x="869363" y="149734"/>
                  </a:cubicBezTo>
                  <a:lnTo>
                    <a:pt x="869363" y="243882"/>
                  </a:lnTo>
                  <a:cubicBezTo>
                    <a:pt x="869363" y="283594"/>
                    <a:pt x="853587" y="321680"/>
                    <a:pt x="825507" y="349760"/>
                  </a:cubicBezTo>
                  <a:cubicBezTo>
                    <a:pt x="797426" y="377841"/>
                    <a:pt x="759341" y="393616"/>
                    <a:pt x="719629" y="393616"/>
                  </a:cubicBezTo>
                  <a:lnTo>
                    <a:pt x="149734" y="393616"/>
                  </a:lnTo>
                  <a:cubicBezTo>
                    <a:pt x="110022" y="393616"/>
                    <a:pt x="71937" y="377841"/>
                    <a:pt x="43856" y="349760"/>
                  </a:cubicBezTo>
                  <a:cubicBezTo>
                    <a:pt x="15775" y="321680"/>
                    <a:pt x="0" y="283594"/>
                    <a:pt x="0" y="243882"/>
                  </a:cubicBezTo>
                  <a:lnTo>
                    <a:pt x="0" y="149734"/>
                  </a:lnTo>
                  <a:cubicBezTo>
                    <a:pt x="0" y="110022"/>
                    <a:pt x="15775" y="71937"/>
                    <a:pt x="43856" y="43856"/>
                  </a:cubicBezTo>
                  <a:cubicBezTo>
                    <a:pt x="71937" y="15775"/>
                    <a:pt x="110022" y="0"/>
                    <a:pt x="149734"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5" name="TextBox 25"/>
            <p:cNvSpPr txBox="1"/>
            <p:nvPr/>
          </p:nvSpPr>
          <p:spPr>
            <a:xfrm>
              <a:off x="0" y="-66675"/>
              <a:ext cx="869363" cy="460291"/>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Data Encryptio</a:t>
              </a:r>
            </a:p>
          </p:txBody>
        </p:sp>
      </p:grpSp>
      <p:grpSp>
        <p:nvGrpSpPr>
          <p:cNvPr id="26" name="Group 26"/>
          <p:cNvGrpSpPr/>
          <p:nvPr/>
        </p:nvGrpSpPr>
        <p:grpSpPr>
          <a:xfrm>
            <a:off x="8877503" y="2946733"/>
            <a:ext cx="2583636" cy="1076858"/>
            <a:chOff x="0" y="0"/>
            <a:chExt cx="944378" cy="393616"/>
          </a:xfrm>
        </p:grpSpPr>
        <p:sp>
          <p:nvSpPr>
            <p:cNvPr id="27" name="Freeform 27"/>
            <p:cNvSpPr/>
            <p:nvPr/>
          </p:nvSpPr>
          <p:spPr>
            <a:xfrm>
              <a:off x="0" y="0"/>
              <a:ext cx="944378" cy="393616"/>
            </a:xfrm>
            <a:custGeom>
              <a:avLst/>
              <a:gdLst/>
              <a:ahLst/>
              <a:cxnLst/>
              <a:rect l="l" t="t" r="r" b="b"/>
              <a:pathLst>
                <a:path w="944378" h="393616">
                  <a:moveTo>
                    <a:pt x="137840" y="0"/>
                  </a:moveTo>
                  <a:lnTo>
                    <a:pt x="806538" y="0"/>
                  </a:lnTo>
                  <a:cubicBezTo>
                    <a:pt x="882665" y="0"/>
                    <a:pt x="944378" y="61713"/>
                    <a:pt x="944378" y="137840"/>
                  </a:cubicBezTo>
                  <a:lnTo>
                    <a:pt x="944378" y="255776"/>
                  </a:lnTo>
                  <a:cubicBezTo>
                    <a:pt x="944378" y="331903"/>
                    <a:pt x="882665" y="393616"/>
                    <a:pt x="806538" y="393616"/>
                  </a:cubicBezTo>
                  <a:lnTo>
                    <a:pt x="137840" y="393616"/>
                  </a:lnTo>
                  <a:cubicBezTo>
                    <a:pt x="61713" y="393616"/>
                    <a:pt x="0" y="331903"/>
                    <a:pt x="0" y="255776"/>
                  </a:cubicBezTo>
                  <a:lnTo>
                    <a:pt x="0" y="137840"/>
                  </a:lnTo>
                  <a:cubicBezTo>
                    <a:pt x="0" y="61713"/>
                    <a:pt x="61713" y="0"/>
                    <a:pt x="137840"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8" name="TextBox 28"/>
            <p:cNvSpPr txBox="1"/>
            <p:nvPr/>
          </p:nvSpPr>
          <p:spPr>
            <a:xfrm>
              <a:off x="0" y="-66675"/>
              <a:ext cx="944378" cy="460291"/>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User Authentication</a:t>
              </a:r>
            </a:p>
          </p:txBody>
        </p:sp>
      </p:grpSp>
      <p:grpSp>
        <p:nvGrpSpPr>
          <p:cNvPr id="29" name="Group 29"/>
          <p:cNvGrpSpPr/>
          <p:nvPr/>
        </p:nvGrpSpPr>
        <p:grpSpPr>
          <a:xfrm>
            <a:off x="8763159" y="5724979"/>
            <a:ext cx="2660596" cy="1076858"/>
            <a:chOff x="0" y="0"/>
            <a:chExt cx="972509" cy="393616"/>
          </a:xfrm>
        </p:grpSpPr>
        <p:sp>
          <p:nvSpPr>
            <p:cNvPr id="30" name="Freeform 30"/>
            <p:cNvSpPr/>
            <p:nvPr/>
          </p:nvSpPr>
          <p:spPr>
            <a:xfrm>
              <a:off x="0" y="0"/>
              <a:ext cx="972509" cy="393616"/>
            </a:xfrm>
            <a:custGeom>
              <a:avLst/>
              <a:gdLst/>
              <a:ahLst/>
              <a:cxnLst/>
              <a:rect l="l" t="t" r="r" b="b"/>
              <a:pathLst>
                <a:path w="972509" h="393616">
                  <a:moveTo>
                    <a:pt x="133853" y="0"/>
                  </a:moveTo>
                  <a:lnTo>
                    <a:pt x="838656" y="0"/>
                  </a:lnTo>
                  <a:cubicBezTo>
                    <a:pt x="912581" y="0"/>
                    <a:pt x="972509" y="59928"/>
                    <a:pt x="972509" y="133853"/>
                  </a:cubicBezTo>
                  <a:lnTo>
                    <a:pt x="972509" y="259764"/>
                  </a:lnTo>
                  <a:cubicBezTo>
                    <a:pt x="972509" y="333688"/>
                    <a:pt x="912581" y="393616"/>
                    <a:pt x="838656" y="393616"/>
                  </a:cubicBezTo>
                  <a:lnTo>
                    <a:pt x="133853" y="393616"/>
                  </a:lnTo>
                  <a:cubicBezTo>
                    <a:pt x="59928" y="393616"/>
                    <a:pt x="0" y="333688"/>
                    <a:pt x="0" y="259764"/>
                  </a:cubicBezTo>
                  <a:lnTo>
                    <a:pt x="0" y="133853"/>
                  </a:lnTo>
                  <a:cubicBezTo>
                    <a:pt x="0" y="59928"/>
                    <a:pt x="59928" y="0"/>
                    <a:pt x="13385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31" name="TextBox 31"/>
            <p:cNvSpPr txBox="1"/>
            <p:nvPr/>
          </p:nvSpPr>
          <p:spPr>
            <a:xfrm>
              <a:off x="0" y="-66675"/>
              <a:ext cx="972509" cy="460291"/>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Data Minimization</a:t>
              </a:r>
            </a:p>
          </p:txBody>
        </p:sp>
      </p:grpSp>
      <p:grpSp>
        <p:nvGrpSpPr>
          <p:cNvPr id="32" name="Group 32"/>
          <p:cNvGrpSpPr/>
          <p:nvPr/>
        </p:nvGrpSpPr>
        <p:grpSpPr>
          <a:xfrm>
            <a:off x="8335715" y="5910575"/>
            <a:ext cx="326945" cy="32694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7874077" y="8588433"/>
            <a:ext cx="2878866" cy="1053752"/>
            <a:chOff x="0" y="0"/>
            <a:chExt cx="1052291" cy="385170"/>
          </a:xfrm>
        </p:grpSpPr>
        <p:sp>
          <p:nvSpPr>
            <p:cNvPr id="36" name="Freeform 36"/>
            <p:cNvSpPr/>
            <p:nvPr/>
          </p:nvSpPr>
          <p:spPr>
            <a:xfrm>
              <a:off x="0" y="0"/>
              <a:ext cx="1052291" cy="385170"/>
            </a:xfrm>
            <a:custGeom>
              <a:avLst/>
              <a:gdLst/>
              <a:ahLst/>
              <a:cxnLst/>
              <a:rect l="l" t="t" r="r" b="b"/>
              <a:pathLst>
                <a:path w="1052291" h="385170">
                  <a:moveTo>
                    <a:pt x="123704" y="0"/>
                  </a:moveTo>
                  <a:lnTo>
                    <a:pt x="928587" y="0"/>
                  </a:lnTo>
                  <a:cubicBezTo>
                    <a:pt x="996907" y="0"/>
                    <a:pt x="1052291" y="55384"/>
                    <a:pt x="1052291" y="123704"/>
                  </a:cubicBezTo>
                  <a:lnTo>
                    <a:pt x="1052291" y="261466"/>
                  </a:lnTo>
                  <a:cubicBezTo>
                    <a:pt x="1052291" y="294274"/>
                    <a:pt x="1039258" y="325739"/>
                    <a:pt x="1016059" y="348938"/>
                  </a:cubicBezTo>
                  <a:cubicBezTo>
                    <a:pt x="992860" y="372137"/>
                    <a:pt x="961395" y="385170"/>
                    <a:pt x="928587" y="385170"/>
                  </a:cubicBezTo>
                  <a:lnTo>
                    <a:pt x="123704" y="385170"/>
                  </a:lnTo>
                  <a:cubicBezTo>
                    <a:pt x="55384" y="385170"/>
                    <a:pt x="0" y="329786"/>
                    <a:pt x="0" y="261466"/>
                  </a:cubicBezTo>
                  <a:lnTo>
                    <a:pt x="0" y="123704"/>
                  </a:lnTo>
                  <a:cubicBezTo>
                    <a:pt x="0" y="55384"/>
                    <a:pt x="55384" y="0"/>
                    <a:pt x="123704"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37" name="TextBox 37"/>
            <p:cNvSpPr txBox="1"/>
            <p:nvPr/>
          </p:nvSpPr>
          <p:spPr>
            <a:xfrm>
              <a:off x="0" y="-66675"/>
              <a:ext cx="1052291" cy="451845"/>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Secure Communication</a:t>
              </a:r>
            </a:p>
          </p:txBody>
        </p:sp>
      </p:grpSp>
      <p:sp>
        <p:nvSpPr>
          <p:cNvPr id="38" name="TextBox 38"/>
          <p:cNvSpPr txBox="1"/>
          <p:nvPr/>
        </p:nvSpPr>
        <p:spPr>
          <a:xfrm>
            <a:off x="11112091" y="8460862"/>
            <a:ext cx="5768345"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 All communication between the user's device and the server is encrypted using industry-standard protocols (e.g., HTTPS), preventing interception and eavesdropping of sensitive information.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11600" y="7183456"/>
            <a:ext cx="3296071" cy="1434240"/>
            <a:chOff x="0" y="0"/>
            <a:chExt cx="922973" cy="401619"/>
          </a:xfrm>
        </p:grpSpPr>
        <p:sp>
          <p:nvSpPr>
            <p:cNvPr id="3" name="Freeform 3"/>
            <p:cNvSpPr/>
            <p:nvPr/>
          </p:nvSpPr>
          <p:spPr>
            <a:xfrm>
              <a:off x="0" y="0"/>
              <a:ext cx="922973" cy="401619"/>
            </a:xfrm>
            <a:custGeom>
              <a:avLst/>
              <a:gdLst/>
              <a:ahLst/>
              <a:cxnLst/>
              <a:rect l="l" t="t" r="r" b="b"/>
              <a:pathLst>
                <a:path w="922973" h="401619">
                  <a:moveTo>
                    <a:pt x="0" y="0"/>
                  </a:moveTo>
                  <a:lnTo>
                    <a:pt x="922973" y="0"/>
                  </a:lnTo>
                  <a:lnTo>
                    <a:pt x="922973" y="401619"/>
                  </a:lnTo>
                  <a:lnTo>
                    <a:pt x="0" y="401619"/>
                  </a:lnTo>
                  <a:close/>
                </a:path>
              </a:pathLst>
            </a:custGeom>
            <a:solidFill>
              <a:srgbClr val="145DA0"/>
            </a:solidFill>
            <a:ln cap="sq">
              <a:noFill/>
              <a:prstDash val="solid"/>
              <a:miter/>
            </a:ln>
          </p:spPr>
        </p:sp>
        <p:sp>
          <p:nvSpPr>
            <p:cNvPr id="4" name="TextBox 4"/>
            <p:cNvSpPr txBox="1"/>
            <p:nvPr/>
          </p:nvSpPr>
          <p:spPr>
            <a:xfrm>
              <a:off x="0" y="-38100"/>
              <a:ext cx="922973" cy="439719"/>
            </a:xfrm>
            <a:prstGeom prst="rect">
              <a:avLst/>
            </a:prstGeom>
          </p:spPr>
          <p:txBody>
            <a:bodyPr lIns="50800" tIns="50800" rIns="50800" bIns="50800" rtlCol="0" anchor="ctr"/>
            <a:lstStyle/>
            <a:p>
              <a:pPr marL="0" lvl="0" indent="0" algn="ctr">
                <a:lnSpc>
                  <a:spcPts val="3359"/>
                </a:lnSpc>
                <a:spcBef>
                  <a:spcPct val="0"/>
                </a:spcBef>
              </a:pPr>
              <a:r>
                <a:rPr lang="en-US" sz="2399">
                  <a:solidFill>
                    <a:srgbClr val="FFFFFF"/>
                  </a:solidFill>
                  <a:latin typeface="Open Sans Extra Bold"/>
                </a:rPr>
                <a:t>Appointment Book</a:t>
              </a:r>
            </a:p>
          </p:txBody>
        </p:sp>
      </p:grpSp>
      <p:sp>
        <p:nvSpPr>
          <p:cNvPr id="5" name="TextBox 5"/>
          <p:cNvSpPr txBox="1"/>
          <p:nvPr/>
        </p:nvSpPr>
        <p:spPr>
          <a:xfrm>
            <a:off x="4919173" y="1395447"/>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PROJECT</a:t>
            </a:r>
          </a:p>
        </p:txBody>
      </p:sp>
      <p:sp>
        <p:nvSpPr>
          <p:cNvPr id="6" name="Freeform 6"/>
          <p:cNvSpPr/>
          <p:nvPr/>
        </p:nvSpPr>
        <p:spPr>
          <a:xfrm>
            <a:off x="562879" y="3688581"/>
            <a:ext cx="7993512" cy="3161089"/>
          </a:xfrm>
          <a:custGeom>
            <a:avLst/>
            <a:gdLst/>
            <a:ahLst/>
            <a:cxnLst/>
            <a:rect l="l" t="t" r="r" b="b"/>
            <a:pathLst>
              <a:path w="7993512" h="3161089">
                <a:moveTo>
                  <a:pt x="0" y="0"/>
                </a:moveTo>
                <a:lnTo>
                  <a:pt x="7993512" y="0"/>
                </a:lnTo>
                <a:lnTo>
                  <a:pt x="7993512" y="3161089"/>
                </a:lnTo>
                <a:lnTo>
                  <a:pt x="0" y="3161089"/>
                </a:lnTo>
                <a:lnTo>
                  <a:pt x="0" y="0"/>
                </a:lnTo>
                <a:close/>
              </a:path>
            </a:pathLst>
          </a:custGeom>
          <a:blipFill>
            <a:blip r:embed="rId2"/>
            <a:stretch>
              <a:fillRect l="-33980" t="-30053" b="-30053"/>
            </a:stretch>
          </a:blipFill>
        </p:spPr>
      </p:sp>
      <p:grpSp>
        <p:nvGrpSpPr>
          <p:cNvPr id="7" name="Group 7"/>
          <p:cNvGrpSpPr/>
          <p:nvPr/>
        </p:nvGrpSpPr>
        <p:grpSpPr>
          <a:xfrm>
            <a:off x="11786525" y="7183456"/>
            <a:ext cx="3296071" cy="1434240"/>
            <a:chOff x="0" y="0"/>
            <a:chExt cx="922973" cy="401619"/>
          </a:xfrm>
        </p:grpSpPr>
        <p:sp>
          <p:nvSpPr>
            <p:cNvPr id="8" name="Freeform 8"/>
            <p:cNvSpPr/>
            <p:nvPr/>
          </p:nvSpPr>
          <p:spPr>
            <a:xfrm>
              <a:off x="0" y="0"/>
              <a:ext cx="922973" cy="401619"/>
            </a:xfrm>
            <a:custGeom>
              <a:avLst/>
              <a:gdLst/>
              <a:ahLst/>
              <a:cxnLst/>
              <a:rect l="l" t="t" r="r" b="b"/>
              <a:pathLst>
                <a:path w="922973" h="401619">
                  <a:moveTo>
                    <a:pt x="0" y="0"/>
                  </a:moveTo>
                  <a:lnTo>
                    <a:pt x="922973" y="0"/>
                  </a:lnTo>
                  <a:lnTo>
                    <a:pt x="922973" y="401619"/>
                  </a:lnTo>
                  <a:lnTo>
                    <a:pt x="0" y="401619"/>
                  </a:lnTo>
                  <a:close/>
                </a:path>
              </a:pathLst>
            </a:custGeom>
            <a:solidFill>
              <a:srgbClr val="145DA0"/>
            </a:solidFill>
            <a:ln cap="sq">
              <a:noFill/>
              <a:prstDash val="solid"/>
              <a:miter/>
            </a:ln>
          </p:spPr>
        </p:sp>
        <p:sp>
          <p:nvSpPr>
            <p:cNvPr id="9" name="TextBox 9"/>
            <p:cNvSpPr txBox="1"/>
            <p:nvPr/>
          </p:nvSpPr>
          <p:spPr>
            <a:xfrm>
              <a:off x="0" y="-38100"/>
              <a:ext cx="922973" cy="439719"/>
            </a:xfrm>
            <a:prstGeom prst="rect">
              <a:avLst/>
            </a:prstGeom>
          </p:spPr>
          <p:txBody>
            <a:bodyPr lIns="50800" tIns="50800" rIns="50800" bIns="50800" rtlCol="0" anchor="ctr"/>
            <a:lstStyle/>
            <a:p>
              <a:pPr marL="0" lvl="0" indent="0" algn="ctr">
                <a:lnSpc>
                  <a:spcPts val="3359"/>
                </a:lnSpc>
                <a:spcBef>
                  <a:spcPct val="0"/>
                </a:spcBef>
              </a:pPr>
              <a:r>
                <a:rPr lang="en-US" sz="2399">
                  <a:solidFill>
                    <a:srgbClr val="FFFFFF"/>
                  </a:solidFill>
                  <a:latin typeface="Open Sans Extra Bold"/>
                </a:rPr>
                <a:t>Admin Dashboard</a:t>
              </a:r>
            </a:p>
          </p:txBody>
        </p:sp>
      </p:grpSp>
      <p:sp>
        <p:nvSpPr>
          <p:cNvPr id="10" name="Freeform 10"/>
          <p:cNvSpPr/>
          <p:nvPr/>
        </p:nvSpPr>
        <p:spPr>
          <a:xfrm>
            <a:off x="9144000" y="3688581"/>
            <a:ext cx="8581121" cy="3161089"/>
          </a:xfrm>
          <a:custGeom>
            <a:avLst/>
            <a:gdLst/>
            <a:ahLst/>
            <a:cxnLst/>
            <a:rect l="l" t="t" r="r" b="b"/>
            <a:pathLst>
              <a:path w="8581121" h="3161089">
                <a:moveTo>
                  <a:pt x="0" y="0"/>
                </a:moveTo>
                <a:lnTo>
                  <a:pt x="8581121" y="0"/>
                </a:lnTo>
                <a:lnTo>
                  <a:pt x="8581121" y="3161089"/>
                </a:lnTo>
                <a:lnTo>
                  <a:pt x="0" y="3161089"/>
                </a:lnTo>
                <a:lnTo>
                  <a:pt x="0" y="0"/>
                </a:lnTo>
                <a:close/>
              </a:path>
            </a:pathLst>
          </a:custGeom>
          <a:blipFill>
            <a:blip r:embed="rId3"/>
            <a:stretch>
              <a:fillRect t="-9395" b="-9395"/>
            </a:stretch>
          </a:blipFill>
        </p:spPr>
      </p:sp>
      <p:sp>
        <p:nvSpPr>
          <p:cNvPr id="11" name="TextBox 11"/>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Aaron Loeb</a:t>
            </a:r>
          </a:p>
        </p:txBody>
      </p:sp>
      <p:sp>
        <p:nvSpPr>
          <p:cNvPr id="12" name="TextBox 12"/>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Olivia Wilson</a:t>
            </a:r>
          </a:p>
        </p:txBody>
      </p:sp>
      <p:grpSp>
        <p:nvGrpSpPr>
          <p:cNvPr id="13" name="Group 13"/>
          <p:cNvGrpSpPr/>
          <p:nvPr/>
        </p:nvGrpSpPr>
        <p:grpSpPr>
          <a:xfrm>
            <a:off x="-1766494" y="9340175"/>
            <a:ext cx="21820987" cy="946825"/>
            <a:chOff x="0" y="0"/>
            <a:chExt cx="6110362" cy="265132"/>
          </a:xfrm>
        </p:grpSpPr>
        <p:sp>
          <p:nvSpPr>
            <p:cNvPr id="14" name="Freeform 1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5" name="TextBox 1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1766494" y="-816076"/>
            <a:ext cx="21820987" cy="1762900"/>
            <a:chOff x="0" y="0"/>
            <a:chExt cx="6110362" cy="493651"/>
          </a:xfrm>
        </p:grpSpPr>
        <p:sp>
          <p:nvSpPr>
            <p:cNvPr id="17" name="Freeform 1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8" name="TextBox 1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AutoShape 19"/>
          <p:cNvSpPr/>
          <p:nvPr/>
        </p:nvSpPr>
        <p:spPr>
          <a:xfrm>
            <a:off x="8575441" y="3063956"/>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642</Words>
  <Application>Microsoft Office PowerPoint</Application>
  <PresentationFormat>Custom</PresentationFormat>
  <Paragraphs>68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Open Sans Extra Bold</vt:lpstr>
      <vt:lpstr>Poppins</vt:lpstr>
      <vt:lpstr>DM Sans Bold</vt:lpstr>
      <vt:lpstr>Poppins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Makavana Tushar</cp:lastModifiedBy>
  <cp:revision>2</cp:revision>
  <dcterms:created xsi:type="dcterms:W3CDTF">2006-08-16T00:00:00Z</dcterms:created>
  <dcterms:modified xsi:type="dcterms:W3CDTF">2024-05-30T13:51:29Z</dcterms:modified>
  <dc:identifier>DAGGtLoyVDw</dc:identifier>
</cp:coreProperties>
</file>